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7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3" r:id="rId11"/>
    <p:sldId id="2146847060" r:id="rId12"/>
    <p:sldId id="2146847062" r:id="rId13"/>
    <p:sldId id="2146847061" r:id="rId14"/>
    <p:sldId id="2146847055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99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24-02-2025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24-Feb-25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24-Feb-25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24-Feb-25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24-Feb-25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24-Feb-25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24-Feb-25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24-Feb-25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24-Feb-25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24-Feb-25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24-Feb-25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24-Feb-25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24-Feb-25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 dirty="0">
                <a:solidFill>
                  <a:srgbClr val="1CADE4"/>
                </a:solidFill>
                <a:latin typeface="Arial"/>
              </a:rPr>
              <a:t>Secure Data Hiding in Image Using Steganography</a:t>
            </a:r>
            <a:endParaRPr lang="en-US" sz="3600" b="0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7528" y="4586365"/>
            <a:ext cx="8438595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608388" algn="l"/>
              </a:tabLst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	Shebin Shouckath Kolliyath</a:t>
            </a:r>
          </a:p>
          <a:p>
            <a:pPr>
              <a:tabLst>
                <a:tab pos="3608388" algn="l"/>
              </a:tabLst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Name:	Shebin Shouckath Kolliyath</a:t>
            </a:r>
          </a:p>
          <a:p>
            <a:pPr marL="3594100" indent="-3594100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&amp; Department:	College of Engineering Kidangoor &amp; Computer Science and Engineering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76160"/>
            <a:ext cx="11029616" cy="3705679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Repository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 </a:t>
            </a:r>
            <a:r>
              <a:rPr lang="en-US" sz="2000" u="sng" kern="100" dirty="0">
                <a:solidFill>
                  <a:srgbClr val="6EAC1C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https://github.com/dark-vpr/StegoHelix.git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README File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Includes setup instructions, technical docs, and usage examples.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Code Structure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Clr>
                <a:srgbClr val="1FA5D1"/>
              </a:buClr>
              <a:buFont typeface="Symbol" panose="05050102010706020507" pitchFamily="18" charset="2"/>
              <a:buChar char=""/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src/encoder.py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Embeds encrypted payloads into LSBs.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Clr>
                <a:srgbClr val="1FA5D1"/>
              </a:buClr>
              <a:buFont typeface="Symbol" panose="05050102010706020507" pitchFamily="18" charset="2"/>
              <a:buChar char=""/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src/decoder.py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Extracts and decrypts messages.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Clr>
                <a:srgbClr val="1FA5D1"/>
              </a:buClr>
              <a:buFont typeface="Symbol" panose="05050102010706020507" pitchFamily="18" charset="2"/>
              <a:buChar char=""/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app.py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Streamlit frontend.</a:t>
            </a:r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8FD1-D00E-E75B-705C-564F06D93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74955"/>
            <a:ext cx="11029616" cy="4933677"/>
          </a:xfrm>
        </p:spPr>
        <p:txBody>
          <a:bodyPr>
            <a:noAutofit/>
          </a:bodyPr>
          <a:lstStyle/>
          <a:p>
            <a:pPr marL="0" indent="0" algn="l">
              <a:spcAft>
                <a:spcPts val="300"/>
              </a:spcAft>
              <a:buNone/>
            </a:pPr>
            <a:r>
              <a:rPr lang="en-US" sz="1900" b="1" i="0" dirty="0">
                <a:solidFill>
                  <a:schemeClr val="tx1"/>
                </a:solidFill>
                <a:effectLst/>
              </a:rPr>
              <a:t>Multi-Channel Embedding</a:t>
            </a:r>
            <a:endParaRPr lang="en-US" sz="1900" dirty="0">
              <a:solidFill>
                <a:schemeClr val="tx1"/>
              </a:solidFill>
            </a:endParaRPr>
          </a:p>
          <a:p>
            <a:pPr lvl="1">
              <a:spcAft>
                <a:spcPts val="300"/>
              </a:spcAft>
            </a:pPr>
            <a:r>
              <a:rPr lang="en-US" sz="1900" b="0" i="0" dirty="0">
                <a:solidFill>
                  <a:schemeClr val="tx1"/>
                </a:solidFill>
                <a:effectLst/>
              </a:rPr>
              <a:t>Use </a:t>
            </a:r>
            <a:r>
              <a:rPr lang="en-US" sz="1900" b="1" i="0" dirty="0">
                <a:solidFill>
                  <a:schemeClr val="tx1"/>
                </a:solidFill>
                <a:effectLst/>
              </a:rPr>
              <a:t>RGB + Alpha channels</a:t>
            </a:r>
            <a:r>
              <a:rPr lang="en-US" sz="1900" b="0" i="0" dirty="0">
                <a:solidFill>
                  <a:schemeClr val="tx1"/>
                </a:solidFill>
                <a:effectLst/>
              </a:rPr>
              <a:t> (PNG) to increase payload capacity without visual artifacts.</a:t>
            </a:r>
          </a:p>
          <a:p>
            <a:pPr lvl="1">
              <a:spcAft>
                <a:spcPts val="300"/>
              </a:spcAft>
            </a:pPr>
            <a:r>
              <a:rPr lang="en-US" sz="1900" b="0" i="1" dirty="0">
                <a:solidFill>
                  <a:schemeClr val="tx1"/>
                </a:solidFill>
                <a:effectLst/>
              </a:rPr>
              <a:t>Example</a:t>
            </a:r>
            <a:r>
              <a:rPr lang="en-US" sz="1900" b="0" i="0" dirty="0">
                <a:solidFill>
                  <a:schemeClr val="tx1"/>
                </a:solidFill>
                <a:effectLst/>
              </a:rPr>
              <a:t>: Hide 4x more data by utilizing all 4 channels.</a:t>
            </a:r>
          </a:p>
          <a:p>
            <a:pPr marL="0" indent="0"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900" b="1" i="0" dirty="0">
                <a:solidFill>
                  <a:schemeClr val="tx1"/>
                </a:solidFill>
                <a:effectLst/>
              </a:rPr>
              <a:t>Adaptive Pixel Selection</a:t>
            </a:r>
            <a:endParaRPr lang="en-US" sz="1900" dirty="0">
              <a:solidFill>
                <a:schemeClr val="tx1"/>
              </a:solidFill>
            </a:endParaRP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1900" b="0" i="0" dirty="0">
                <a:solidFill>
                  <a:schemeClr val="tx1"/>
                </a:solidFill>
                <a:effectLst/>
              </a:rPr>
              <a:t>Embed data only in </a:t>
            </a:r>
            <a:r>
              <a:rPr lang="en-US" sz="1900" b="1" i="0" dirty="0">
                <a:solidFill>
                  <a:schemeClr val="tx1"/>
                </a:solidFill>
                <a:effectLst/>
              </a:rPr>
              <a:t>high-frequency regions</a:t>
            </a:r>
            <a:r>
              <a:rPr lang="en-US" sz="1900" b="0" i="0" dirty="0">
                <a:solidFill>
                  <a:schemeClr val="tx1"/>
                </a:solidFill>
                <a:effectLst/>
              </a:rPr>
              <a:t> (e.g., textured areas) to evade steganalysis tools.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1900" b="0" i="1" dirty="0">
                <a:solidFill>
                  <a:schemeClr val="tx1"/>
                </a:solidFill>
                <a:effectLst/>
              </a:rPr>
              <a:t>Method</a:t>
            </a:r>
            <a:r>
              <a:rPr lang="en-US" sz="1900" b="0" i="0" dirty="0">
                <a:solidFill>
                  <a:schemeClr val="tx1"/>
                </a:solidFill>
                <a:effectLst/>
              </a:rPr>
              <a:t>: Use edge detection (Canny algorithm) to identify "safe" pixels.</a:t>
            </a:r>
          </a:p>
          <a:p>
            <a:pPr marL="0" indent="0"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900" b="1" i="0" dirty="0">
                <a:solidFill>
                  <a:schemeClr val="tx1"/>
                </a:solidFill>
                <a:effectLst/>
              </a:rPr>
              <a:t>Image-Based Key Generation</a:t>
            </a:r>
            <a:endParaRPr lang="en-US" sz="1900" dirty="0">
              <a:solidFill>
                <a:schemeClr val="tx1"/>
              </a:solidFill>
            </a:endParaRP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1900" b="0" i="0" dirty="0">
                <a:solidFill>
                  <a:schemeClr val="tx1"/>
                </a:solidFill>
                <a:effectLst/>
              </a:rPr>
              <a:t>Derive encryption keys from </a:t>
            </a:r>
            <a:r>
              <a:rPr lang="en-US" sz="1900" b="1" i="0" dirty="0">
                <a:solidFill>
                  <a:schemeClr val="tx1"/>
                </a:solidFill>
                <a:effectLst/>
              </a:rPr>
              <a:t>image features</a:t>
            </a:r>
            <a:r>
              <a:rPr lang="en-US" sz="1900" b="0" i="0" dirty="0">
                <a:solidFill>
                  <a:schemeClr val="tx1"/>
                </a:solidFill>
                <a:effectLst/>
              </a:rPr>
              <a:t> (e.g., histogram patterns) instead of passwords.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1900" b="0" i="1" dirty="0">
                <a:solidFill>
                  <a:schemeClr val="tx1"/>
                </a:solidFill>
                <a:effectLst/>
              </a:rPr>
              <a:t>Benefit</a:t>
            </a:r>
            <a:r>
              <a:rPr lang="en-US" sz="1900" b="0" i="0" dirty="0">
                <a:solidFill>
                  <a:schemeClr val="tx1"/>
                </a:solidFill>
                <a:effectLst/>
              </a:rPr>
              <a:t>: Eliminate password memorization while enhancing security.</a:t>
            </a:r>
          </a:p>
          <a:p>
            <a:pPr marL="0" indent="0"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900" b="1" i="0" dirty="0">
                <a:solidFill>
                  <a:schemeClr val="tx1"/>
                </a:solidFill>
                <a:effectLst/>
              </a:rPr>
              <a:t>Anti-Forensic Techniques</a:t>
            </a:r>
            <a:endParaRPr lang="en-US" sz="1900" dirty="0">
              <a:solidFill>
                <a:schemeClr val="tx1"/>
              </a:solidFill>
            </a:endParaRP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1900" b="0" i="0" dirty="0">
                <a:solidFill>
                  <a:schemeClr val="tx1"/>
                </a:solidFill>
                <a:effectLst/>
              </a:rPr>
              <a:t>Add </a:t>
            </a:r>
            <a:r>
              <a:rPr lang="en-US" sz="1900" b="1" i="0" dirty="0">
                <a:solidFill>
                  <a:schemeClr val="tx1"/>
                </a:solidFill>
                <a:effectLst/>
              </a:rPr>
              <a:t>decoy payloads</a:t>
            </a:r>
            <a:r>
              <a:rPr lang="en-US" sz="1900" b="0" i="0" dirty="0">
                <a:solidFill>
                  <a:schemeClr val="tx1"/>
                </a:solidFill>
                <a:effectLst/>
              </a:rPr>
              <a:t> to confuse steganalysis tools.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1900" b="0" i="1" dirty="0">
                <a:solidFill>
                  <a:schemeClr val="tx1"/>
                </a:solidFill>
                <a:effectLst/>
              </a:rPr>
              <a:t>How</a:t>
            </a:r>
            <a:r>
              <a:rPr lang="en-US" sz="1900" b="0" i="0" dirty="0">
                <a:solidFill>
                  <a:schemeClr val="tx1"/>
                </a:solidFill>
                <a:effectLst/>
              </a:rPr>
              <a:t>: Embed fake messages in easily detectable LSBs to mask the real payload.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/>
                <a:ea typeface="+mn-lt"/>
                <a:cs typeface="Arial"/>
              </a:rPr>
              <a:t>  </a:t>
            </a: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solidFill>
                  <a:schemeClr val="tx1"/>
                </a:solidFill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solidFill>
                  <a:schemeClr val="tx1"/>
                </a:solidFill>
                <a:latin typeface="Arial"/>
                <a:ea typeface="+mn-lt"/>
                <a:cs typeface="Arial"/>
              </a:rPr>
              <a:t>Technology used</a:t>
            </a: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solidFill>
                  <a:schemeClr val="tx1"/>
                </a:solidFill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solidFill>
                <a:schemeClr val="tx1"/>
              </a:solidFill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solidFill>
                  <a:schemeClr val="tx1"/>
                </a:solidFill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solidFill>
                  <a:schemeClr val="tx1"/>
                </a:solidFill>
                <a:latin typeface="Arial"/>
                <a:ea typeface="+mn-lt"/>
                <a:cs typeface="+mn-lt"/>
              </a:rPr>
              <a:t>Results</a:t>
            </a:r>
          </a:p>
          <a:p>
            <a:pPr marL="305435" indent="-305435"/>
            <a:r>
              <a:rPr lang="en-US" sz="2000" b="1" dirty="0">
                <a:solidFill>
                  <a:schemeClr val="tx1"/>
                </a:solidFill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solidFill>
                  <a:schemeClr val="tx1"/>
                </a:solidFill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solidFill>
                  <a:schemeClr val="tx1"/>
                </a:solidFill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solidFill>
                <a:schemeClr val="tx1"/>
              </a:solidFill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solidFill>
                <a:schemeClr val="tx1"/>
              </a:solidFill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EE4A9C-3F57-7DA7-91FD-715C3FB4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32452"/>
            <a:ext cx="11300564" cy="5225115"/>
          </a:xfrm>
        </p:spPr>
        <p:txBody>
          <a:bodyPr>
            <a:noAutofit/>
          </a:bodyPr>
          <a:lstStyle/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Current Limitations in Image Steganography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6669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Weak Security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Most tools use basic LSB (Least Significant Bit) techniques without encryption, exposing hidden data to extraction.</a:t>
            </a:r>
          </a:p>
          <a:p>
            <a:pPr marL="6669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Data Corruption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Lossy formats (e.g., JPEG) degrade embedded payloads during encoding.</a:t>
            </a:r>
          </a:p>
          <a:p>
            <a:pPr marL="6669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Tampering Risks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No mechanism to detect unauthorized modifications to hidden messages.</a:t>
            </a:r>
          </a:p>
          <a:p>
            <a:pPr marL="6669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Complexity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Tools lack intuitive interfaces for non-technical users.</a:t>
            </a: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StegoHelix Addresses These By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666900" lvl="1" indent="-342900">
              <a:lnSpc>
                <a:spcPct val="107000"/>
              </a:lnSpc>
              <a:spcAft>
                <a:spcPts val="800"/>
              </a:spcAft>
              <a:buClr>
                <a:srgbClr val="1FA5D1"/>
              </a:buClr>
              <a:tabLst>
                <a:tab pos="457200" algn="l"/>
              </a:tabLst>
            </a:pPr>
            <a:r>
              <a:rPr lang="en-US" sz="2000" kern="100" dirty="0">
                <a:solidFill>
                  <a:schemeClr val="tx1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mage </a:t>
            </a:r>
            <a:r>
              <a:rPr lang="en-US" sz="2000" kern="100" dirty="0">
                <a:solidFill>
                  <a:schemeClr val="tx1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P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rocessing (OpenCV)</a:t>
            </a:r>
          </a:p>
          <a:p>
            <a:pPr marL="666900" lvl="1" indent="-342900">
              <a:lnSpc>
                <a:spcPct val="107000"/>
              </a:lnSpc>
              <a:spcAft>
                <a:spcPts val="800"/>
              </a:spcAft>
              <a:buClr>
                <a:srgbClr val="1FA5D1"/>
              </a:buClr>
              <a:tabLst>
                <a:tab pos="457200" algn="l"/>
              </a:tabLst>
            </a:pP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Web GUI (Streamlit)</a:t>
            </a:r>
          </a:p>
          <a:p>
            <a:pPr marL="666900" lvl="1" indent="-342900">
              <a:lnSpc>
                <a:spcPct val="107000"/>
              </a:lnSpc>
              <a:spcAft>
                <a:spcPts val="800"/>
              </a:spcAft>
              <a:buClr>
                <a:srgbClr val="1FA5D1"/>
              </a:buClr>
              <a:tabLst>
                <a:tab pos="457200" algn="l"/>
              </a:tabLst>
            </a:pP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Embedding </a:t>
            </a: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encrypted messages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 into </a:t>
            </a: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lossless PNGs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 while ensuring end-to-end security and usability.</a:t>
            </a: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32452"/>
            <a:ext cx="11613485" cy="4633272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Libraries &amp; Frameworks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666900" lvl="1" indent="-342900">
              <a:lnSpc>
                <a:spcPct val="107000"/>
              </a:lnSpc>
              <a:spcAft>
                <a:spcPts val="800"/>
              </a:spcAft>
              <a:buClr>
                <a:srgbClr val="1FA5D1"/>
              </a:buClr>
              <a:tabLst>
                <a:tab pos="457200" algn="l"/>
              </a:tabLst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OpenCV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Pixel-level image manipulation for precise LSB embedding.</a:t>
            </a:r>
          </a:p>
          <a:p>
            <a:pPr marL="666900" lvl="1" indent="-342900">
              <a:lnSpc>
                <a:spcPct val="107000"/>
              </a:lnSpc>
              <a:spcAft>
                <a:spcPts val="800"/>
              </a:spcAft>
              <a:buClr>
                <a:srgbClr val="1FA5D1"/>
              </a:buClr>
              <a:tabLst>
                <a:tab pos="457200" algn="l"/>
              </a:tabLst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Streamlit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Simplifies GUI development with pre-built components (file uploaders, tabs).</a:t>
            </a:r>
          </a:p>
          <a:p>
            <a:pPr marL="666900" lvl="1" indent="-342900">
              <a:lnSpc>
                <a:spcPct val="107000"/>
              </a:lnSpc>
              <a:spcAft>
                <a:spcPts val="800"/>
              </a:spcAft>
              <a:buClr>
                <a:srgbClr val="1FA5D1"/>
              </a:buClr>
              <a:tabLst>
                <a:tab pos="457200" algn="l"/>
              </a:tabLst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ChaCha20-Poly1305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Encrypts messages with 256-bit security + authentication tags.</a:t>
            </a:r>
          </a:p>
          <a:p>
            <a:pPr marL="666900" lvl="1" indent="-342900">
              <a:lnSpc>
                <a:spcPct val="107000"/>
              </a:lnSpc>
              <a:spcAft>
                <a:spcPts val="800"/>
              </a:spcAft>
              <a:buClr>
                <a:srgbClr val="1FA5D1"/>
              </a:buClr>
              <a:tabLst>
                <a:tab pos="457200" algn="l"/>
              </a:tabLst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Argon2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Derives encryption keys resistant to brute-force/GPU attacks.</a:t>
            </a:r>
          </a:p>
          <a:p>
            <a:pPr marL="666900" lvl="1" indent="-342900">
              <a:lnSpc>
                <a:spcPct val="107000"/>
              </a:lnSpc>
              <a:spcAft>
                <a:spcPts val="800"/>
              </a:spcAft>
              <a:buClr>
                <a:srgbClr val="1FA5D1"/>
              </a:buClr>
              <a:tabLst>
                <a:tab pos="457200" algn="l"/>
              </a:tabLst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numpy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Efficiently converts payloads to bitstreams for LSB insertion.</a:t>
            </a: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Platforms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666900" lvl="1" indent="-342900">
              <a:lnSpc>
                <a:spcPct val="107000"/>
              </a:lnSpc>
              <a:spcAft>
                <a:spcPts val="800"/>
              </a:spcAft>
              <a:buClr>
                <a:srgbClr val="1FA5D1"/>
              </a:buClr>
              <a:tabLst>
                <a:tab pos="457200" algn="l"/>
              </a:tabLst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Python 3.10+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Core backend logic.</a:t>
            </a:r>
          </a:p>
          <a:p>
            <a:pPr marL="666900" lvl="1" indent="-342900">
              <a:lnSpc>
                <a:spcPct val="107000"/>
              </a:lnSpc>
              <a:spcAft>
                <a:spcPts val="800"/>
              </a:spcAft>
              <a:buClr>
                <a:srgbClr val="1FA5D1"/>
              </a:buClr>
              <a:tabLst>
                <a:tab pos="457200" algn="l"/>
              </a:tabLst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Streamlit Cloud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Hosts the live web app for global access.</a:t>
            </a: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FFAF3C-BA60-9181-132C-C36C403AA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302026"/>
            <a:ext cx="11218921" cy="5105676"/>
          </a:xfrm>
        </p:spPr>
        <p:txBody>
          <a:bodyPr>
            <a:no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Military-Grade Encryption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Clr>
                <a:srgbClr val="1FA5D1"/>
              </a:buClr>
              <a:buFont typeface="Wingdings 2" panose="05020102010507070707" pitchFamily="18" charset="2"/>
              <a:buChar char=""/>
              <a:tabLst>
                <a:tab pos="914400" algn="l"/>
              </a:tabLst>
            </a:pP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ChaCha20-Poly1305 (used by VPNs like WireGuard) encrypts messages before embedding.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Tamper Detection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Clr>
                <a:srgbClr val="1FA5D1"/>
              </a:buClr>
              <a:buFont typeface="Wingdings 2" panose="05020102010507070707" pitchFamily="18" charset="2"/>
              <a:buChar char=""/>
              <a:tabLst>
                <a:tab pos="914400" algn="l"/>
              </a:tabLst>
            </a:pP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Poly1305 MAC tag verifies message integrity during decoding.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Lossless Stealth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Clr>
                <a:srgbClr val="1FA5D1"/>
              </a:buClr>
              <a:buFont typeface="Wingdings 2" panose="05020102010507070707" pitchFamily="18" charset="2"/>
              <a:buChar char=""/>
              <a:tabLst>
                <a:tab pos="914400" algn="l"/>
              </a:tabLst>
            </a:pP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PNG format retains 100% image quality post-embedding.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Quantum-Safe Keys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Clr>
                <a:srgbClr val="1FA5D1"/>
              </a:buClr>
              <a:buFont typeface="Wingdings 2" panose="05020102010507070707" pitchFamily="18" charset="2"/>
              <a:buChar char=""/>
              <a:tabLst>
                <a:tab pos="914400" algn="l"/>
              </a:tabLst>
            </a:pP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Argon2 hashing defeats brute-force attacks, even with GPUs/ASICs.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Instant Deployment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Clr>
                <a:srgbClr val="1FA5D1"/>
              </a:buClr>
              <a:buFont typeface="Wingdings 2" panose="05020102010507070707" pitchFamily="18" charset="2"/>
              <a:buChar char=""/>
              <a:tabLst>
                <a:tab pos="914400" algn="l"/>
              </a:tabLst>
            </a:pP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Streamlit app runs in any browser with 3 clicks (upload → encode → download).</a:t>
            </a: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9E23-F86A-AFA9-FE9C-7F5A518E8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39396"/>
            <a:ext cx="11029616" cy="4179207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Journalists/Activists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Clr>
                <a:srgbClr val="1FA5D1"/>
              </a:buClr>
              <a:buFont typeface="Wingdings 2" panose="05020102010507070707" pitchFamily="18" charset="2"/>
              <a:buChar char=""/>
              <a:tabLst>
                <a:tab pos="914400" algn="l"/>
              </a:tabLst>
            </a:pP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Bypass surveillance by hiding messages in social media images.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Healthcare Professionals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Clr>
                <a:srgbClr val="1FA5D1"/>
              </a:buClr>
              <a:buFont typeface="Wingdings 2" panose="05020102010507070707" pitchFamily="18" charset="2"/>
              <a:buChar char=""/>
              <a:tabLst>
                <a:tab pos="914400" algn="l"/>
              </a:tabLst>
            </a:pP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Securely embed patient records in medical scans (e.g., X-rays).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Enterprises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Clr>
                <a:srgbClr val="1FA5D1"/>
              </a:buClr>
              <a:buFont typeface="Wingdings 2" panose="05020102010507070707" pitchFamily="18" charset="2"/>
              <a:buChar char=""/>
              <a:tabLst>
                <a:tab pos="914400" algn="l"/>
              </a:tabLst>
            </a:pP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Protect trade secrets in corporate graphics (e.g., infographics).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Military/Defense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Clr>
                <a:srgbClr val="1FA5D1"/>
              </a:buClr>
              <a:buFont typeface="Wingdings 2" panose="05020102010507070707" pitchFamily="18" charset="2"/>
              <a:buChar char=""/>
              <a:tabLst>
                <a:tab pos="914400" algn="l"/>
              </a:tabLst>
            </a:pP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Conceal mission-critical data in satellite/drone imagery.</a:t>
            </a: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06D61-0157-DDDA-1C1A-5C1098008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7ED6-1881-3ED7-9ECB-371337A6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Results: UI Overview</a:t>
            </a:r>
          </a:p>
        </p:txBody>
      </p:sp>
      <p:pic>
        <p:nvPicPr>
          <p:cNvPr id="21" name="Content Placeholder 20" descr="Encoding Interface">
            <a:extLst>
              <a:ext uri="{FF2B5EF4-FFF2-40B4-BE49-F238E27FC236}">
                <a16:creationId xmlns:a16="http://schemas.microsoft.com/office/drawing/2014/main" id="{B7883089-392E-5FBD-07EB-CF328B39F7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807" y="1335729"/>
            <a:ext cx="5076885" cy="4694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 descr="Decoding Interface">
            <a:extLst>
              <a:ext uri="{FF2B5EF4-FFF2-40B4-BE49-F238E27FC236}">
                <a16:creationId xmlns:a16="http://schemas.microsoft.com/office/drawing/2014/main" id="{4905DF37-0ACB-39F4-B904-2A97F6AFC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374" y="1232452"/>
            <a:ext cx="4703370" cy="49012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3049A0-0FF4-3D04-5FDD-89A1BA9B7356}"/>
              </a:ext>
            </a:extLst>
          </p:cNvPr>
          <p:cNvSpPr txBox="1"/>
          <p:nvPr/>
        </p:nvSpPr>
        <p:spPr>
          <a:xfrm>
            <a:off x="8022982" y="6169952"/>
            <a:ext cx="204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Decoding Interface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C8DEF2-439D-5464-761F-31B7C11A3449}"/>
              </a:ext>
            </a:extLst>
          </p:cNvPr>
          <p:cNvSpPr txBox="1"/>
          <p:nvPr/>
        </p:nvSpPr>
        <p:spPr>
          <a:xfrm>
            <a:off x="2276172" y="6133669"/>
            <a:ext cx="2046154" cy="37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Encoding Interface</a:t>
            </a:r>
          </a:p>
        </p:txBody>
      </p:sp>
    </p:spTree>
    <p:extLst>
      <p:ext uri="{BB962C8B-B14F-4D97-AF65-F5344CB8AC3E}">
        <p14:creationId xmlns:p14="http://schemas.microsoft.com/office/powerpoint/2010/main" val="107121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Results: Image Comparison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76059D-DA5F-8AC1-64EF-0CB9943556B5}"/>
              </a:ext>
            </a:extLst>
          </p:cNvPr>
          <p:cNvSpPr txBox="1"/>
          <p:nvPr/>
        </p:nvSpPr>
        <p:spPr>
          <a:xfrm>
            <a:off x="7859491" y="6152302"/>
            <a:ext cx="246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Steganographic Image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8CF66B-E5E9-3ABA-7116-840067C5A9B3}"/>
              </a:ext>
            </a:extLst>
          </p:cNvPr>
          <p:cNvSpPr txBox="1"/>
          <p:nvPr/>
        </p:nvSpPr>
        <p:spPr>
          <a:xfrm>
            <a:off x="2390417" y="6154918"/>
            <a:ext cx="161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Image</a:t>
            </a:r>
          </a:p>
        </p:txBody>
      </p:sp>
      <p:pic>
        <p:nvPicPr>
          <p:cNvPr id="46" name="Content Placeholder 45" descr="Original Image">
            <a:extLst>
              <a:ext uri="{FF2B5EF4-FFF2-40B4-BE49-F238E27FC236}">
                <a16:creationId xmlns:a16="http://schemas.microsoft.com/office/drawing/2014/main" id="{1F97C97A-CFD2-487A-2FC1-C31C7B6C5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0045" y="1346752"/>
            <a:ext cx="3738880" cy="467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0" name="Picture 49" descr="Steganographic Image">
            <a:extLst>
              <a:ext uri="{FF2B5EF4-FFF2-40B4-BE49-F238E27FC236}">
                <a16:creationId xmlns:a16="http://schemas.microsoft.com/office/drawing/2014/main" id="{F8D1CF26-773C-9CB8-5100-B672A9966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149" y="1346752"/>
            <a:ext cx="3738880" cy="467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C06CCE-1F82-8655-CC11-9071AD1BBA19}"/>
              </a:ext>
            </a:extLst>
          </p:cNvPr>
          <p:cNvSpPr txBox="1"/>
          <p:nvPr/>
        </p:nvSpPr>
        <p:spPr>
          <a:xfrm>
            <a:off x="5286268" y="3457168"/>
            <a:ext cx="161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PASS: KEY</a:t>
            </a:r>
          </a:p>
        </p:txBody>
      </p:sp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4547-DF1B-77BB-E545-9344EDB9A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65968"/>
            <a:ext cx="11029616" cy="3526064"/>
          </a:xfrm>
        </p:spPr>
        <p:txBody>
          <a:bodyPr>
            <a:normAutofit/>
          </a:bodyPr>
          <a:lstStyle/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StegoHelix Achieves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US" sz="2000" kern="100" dirty="0">
              <a:solidFill>
                <a:schemeClr val="tx1"/>
              </a:solidFill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Security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Unreadable encrypted payloads + tamper-proof design.</a:t>
            </a:r>
            <a:endParaRPr lang="en-US" sz="2000" kern="100" dirty="0">
              <a:solidFill>
                <a:schemeClr val="tx1"/>
              </a:solidFill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Stealth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Zero visual/statistical anomalies in encoded images.</a:t>
            </a:r>
            <a:endParaRPr lang="en-US" sz="2000" kern="100" dirty="0">
              <a:solidFill>
                <a:schemeClr val="tx1"/>
              </a:solidFill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Simplicity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Accessible to users with no technical background.</a:t>
            </a: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Impact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US" sz="2000" kern="100" dirty="0">
              <a:solidFill>
                <a:schemeClr val="tx1"/>
              </a:solidFill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Redefines secure communication by making hidden data </a:t>
            </a: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truly invisible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 and </a:t>
            </a:r>
            <a:r>
              <a:rPr lang="en-US" sz="2000" b="1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unbreakable</a:t>
            </a:r>
            <a:r>
              <a:rPr lang="en-US" sz="20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481</TotalTime>
  <Words>632</Words>
  <Application>Microsoft Office PowerPoint</Application>
  <PresentationFormat>Widescreen</PresentationFormat>
  <Paragraphs>91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Aptos</vt:lpstr>
      <vt:lpstr>Arial</vt:lpstr>
      <vt:lpstr>Calibri</vt:lpstr>
      <vt:lpstr>Calibri Light</vt:lpstr>
      <vt:lpstr>Franklin Gothic Book</vt:lpstr>
      <vt:lpstr>Franklin Gothic Demi</vt:lpstr>
      <vt:lpstr>Symbol</vt:lpstr>
      <vt:lpstr>Wingdings 2</vt:lpstr>
      <vt:lpstr>DividendVTI</vt:lpstr>
      <vt:lpstr>Secure Data Hiding in Image Using Steganography</vt:lpstr>
      <vt:lpstr>OUTLINE</vt:lpstr>
      <vt:lpstr>Problem Statement</vt:lpstr>
      <vt:lpstr>Technology  used</vt:lpstr>
      <vt:lpstr>Wow factors</vt:lpstr>
      <vt:lpstr>End users</vt:lpstr>
      <vt:lpstr>Results: UI Overview</vt:lpstr>
      <vt:lpstr>Results: Image Comparison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SHD S</cp:lastModifiedBy>
  <cp:revision>38</cp:revision>
  <dcterms:created xsi:type="dcterms:W3CDTF">2021-05-26T16:50:10Z</dcterms:created>
  <dcterms:modified xsi:type="dcterms:W3CDTF">2025-02-24T10:09:11Z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